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59" r:id="rId4"/>
    <p:sldId id="263" r:id="rId5"/>
    <p:sldId id="264" r:id="rId6"/>
    <p:sldId id="265" r:id="rId7"/>
    <p:sldId id="272" r:id="rId8"/>
    <p:sldId id="266" r:id="rId9"/>
    <p:sldId id="267" r:id="rId10"/>
    <p:sldId id="268" r:id="rId11"/>
    <p:sldId id="269" r:id="rId12"/>
    <p:sldId id="274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EEE28-EF38-4D1A-A414-FAE5C3ADC768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687CA-C963-4D2C-81E1-08D925151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687CA-C963-4D2C-81E1-08D925151A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4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43201"/>
            <a:ext cx="6324600" cy="1295399"/>
          </a:xfrm>
        </p:spPr>
        <p:txBody>
          <a:bodyPr anchor="ctr"/>
          <a:lstStyle>
            <a:lvl1pPr>
              <a:lnSpc>
                <a:spcPts val="4400"/>
              </a:lnSpc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361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457200" y="6334750"/>
            <a:ext cx="7239000" cy="365125"/>
          </a:xfrm>
        </p:spPr>
        <p:txBody>
          <a:bodyPr/>
          <a:lstStyle/>
          <a:p>
            <a:r>
              <a:rPr lang="en-US" spc="170" dirty="0">
                <a:solidFill>
                  <a:srgbClr val="74B0C1"/>
                </a:solidFill>
              </a:rPr>
              <a:t>Footer goes here | if not needed, delete</a:t>
            </a:r>
          </a:p>
        </p:txBody>
      </p:sp>
    </p:spTree>
    <p:extLst>
      <p:ext uri="{BB962C8B-B14F-4D97-AF65-F5344CB8AC3E}">
        <p14:creationId xmlns:p14="http://schemas.microsoft.com/office/powerpoint/2010/main" val="392198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6470" y="2895600"/>
            <a:ext cx="5867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dirty="0"/>
              <a:t>Section Separator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5397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38062"/>
            <a:ext cx="723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all" spc="100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pc="170" dirty="0">
                <a:solidFill>
                  <a:srgbClr val="74B0C1"/>
                </a:solidFill>
              </a:rPr>
              <a:t>Footer goes here | if not needed, delete</a:t>
            </a:r>
          </a:p>
        </p:txBody>
      </p:sp>
    </p:spTree>
    <p:extLst>
      <p:ext uri="{BB962C8B-B14F-4D97-AF65-F5344CB8AC3E}">
        <p14:creationId xmlns:p14="http://schemas.microsoft.com/office/powerpoint/2010/main" val="2052968575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38062"/>
            <a:ext cx="723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all" spc="100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pc="170" dirty="0">
                <a:solidFill>
                  <a:srgbClr val="74B0C1"/>
                </a:solidFill>
              </a:rPr>
              <a:t>Footer goes here | if not needed, delete</a:t>
            </a:r>
          </a:p>
        </p:txBody>
      </p:sp>
    </p:spTree>
    <p:extLst>
      <p:ext uri="{BB962C8B-B14F-4D97-AF65-F5344CB8AC3E}">
        <p14:creationId xmlns:p14="http://schemas.microsoft.com/office/powerpoint/2010/main" val="17275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71" y="685800"/>
            <a:ext cx="9142858" cy="617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0"/>
            <a:ext cx="9142858" cy="714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72"/>
            <a:ext cx="8229600" cy="685800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3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702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571" y="0"/>
            <a:ext cx="91428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571" y="0"/>
            <a:ext cx="914285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324600"/>
            <a:ext cx="1085714" cy="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9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" y="0"/>
            <a:ext cx="91379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9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104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34750"/>
            <a:ext cx="723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all" spc="100" baseline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pc="170" dirty="0">
                <a:solidFill>
                  <a:srgbClr val="74B0C1"/>
                </a:solidFill>
              </a:rPr>
              <a:t>Footer goes here | if not needed, delete</a:t>
            </a:r>
          </a:p>
        </p:txBody>
      </p:sp>
    </p:spTree>
    <p:extLst>
      <p:ext uri="{BB962C8B-B14F-4D97-AF65-F5344CB8AC3E}">
        <p14:creationId xmlns:p14="http://schemas.microsoft.com/office/powerpoint/2010/main" val="282207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5" r:id="rId8"/>
    <p:sldLayoutId id="2147483656" r:id="rId9"/>
  </p:sldLayoutIdLst>
  <p:hf sldNum="0" hdr="0" dt="0"/>
  <p:txStyles>
    <p:titleStyle>
      <a:lvl1pPr algn="l" defTabSz="914400" rtl="0" eaLnBrk="1" latinLnBrk="0" hangingPunct="1">
        <a:lnSpc>
          <a:spcPts val="45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6135"/>
            <a:ext cx="7620000" cy="1752599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</a:pPr>
            <a:r>
              <a:rPr lang="en-US" sz="5400" dirty="0"/>
              <a:t>COVID-19 Survey for Municipalities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DD345-0D93-4C57-BB82-911DB638E1A2}"/>
              </a:ext>
            </a:extLst>
          </p:cNvPr>
          <p:cNvSpPr/>
          <p:nvPr/>
        </p:nvSpPr>
        <p:spPr>
          <a:xfrm>
            <a:off x="931985" y="3974068"/>
            <a:ext cx="3009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9DC0CF"/>
                </a:solidFill>
              </a:rPr>
              <a:t>Survey Source: Survey Monkey</a:t>
            </a:r>
            <a:endParaRPr lang="en-US" dirty="0">
              <a:solidFill>
                <a:srgbClr val="9DC0C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301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Q9: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90600"/>
            <a:ext cx="8246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there anything else DVRPC might assist with or you’d like to share?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72DCB4-FCC9-4B9C-8AB4-120F7FD8C1EF}"/>
              </a:ext>
            </a:extLst>
          </p:cNvPr>
          <p:cNvSpPr/>
          <p:nvPr/>
        </p:nvSpPr>
        <p:spPr>
          <a:xfrm>
            <a:off x="296426" y="2152739"/>
            <a:ext cx="8551148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data on impact to region:  lost revenue, unemployment, VMT,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Keep sending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Share best practices and funding for multi-modal planning and infrastructure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options for moderated teleconferencing for public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Communicate about grant opportunities and local business development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Extend grant deadlines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Help organize emergency management at state, county and local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Need more free food distribution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 opportunity to get people used to a low impact lifestyle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Provide programs for small municipalities for funding payroll and debt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8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Q10: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90600"/>
            <a:ext cx="82463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your role with the municipality?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F0829D-B198-46C7-9BAE-BC50BFF7A022}"/>
              </a:ext>
            </a:extLst>
          </p:cNvPr>
          <p:cNvSpPr/>
          <p:nvPr/>
        </p:nvSpPr>
        <p:spPr>
          <a:xfrm>
            <a:off x="457200" y="6096000"/>
            <a:ext cx="86448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Other: Assistant Manager, Planner, Clerk, Emergency Manager, Zoning Officer, Secretary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</a:p>
        </p:txBody>
      </p:sp>
      <p:pic>
        <p:nvPicPr>
          <p:cNvPr id="13" name="Picture 12" descr="table4504691020.png">
            <a:extLst>
              <a:ext uri="{FF2B5EF4-FFF2-40B4-BE49-F238E27FC236}">
                <a16:creationId xmlns:a16="http://schemas.microsoft.com/office/drawing/2014/main" id="{396CC289-8728-4377-BEF6-C6369DFC8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1798269"/>
            <a:ext cx="7959065" cy="399293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11CBAF8-8372-4CCB-A653-48027DFC042C}"/>
              </a:ext>
            </a:extLst>
          </p:cNvPr>
          <p:cNvSpPr/>
          <p:nvPr/>
        </p:nvSpPr>
        <p:spPr>
          <a:xfrm>
            <a:off x="5473371" y="220980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93BDCD-8A20-4356-AED7-61373BA4682C}"/>
              </a:ext>
            </a:extLst>
          </p:cNvPr>
          <p:cNvSpPr/>
          <p:nvPr/>
        </p:nvSpPr>
        <p:spPr>
          <a:xfrm>
            <a:off x="5473371" y="262133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049A5A4-92D3-40A9-9D31-208C79BCAC6E}"/>
              </a:ext>
            </a:extLst>
          </p:cNvPr>
          <p:cNvSpPr/>
          <p:nvPr/>
        </p:nvSpPr>
        <p:spPr>
          <a:xfrm>
            <a:off x="5473371" y="3032862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E634787-89F4-4440-817D-FFBFB40B0634}"/>
              </a:ext>
            </a:extLst>
          </p:cNvPr>
          <p:cNvSpPr/>
          <p:nvPr/>
        </p:nvSpPr>
        <p:spPr>
          <a:xfrm>
            <a:off x="5473371" y="3474669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BDFBC43-9C9D-4DAF-A669-FF2737B46610}"/>
              </a:ext>
            </a:extLst>
          </p:cNvPr>
          <p:cNvSpPr/>
          <p:nvPr/>
        </p:nvSpPr>
        <p:spPr>
          <a:xfrm>
            <a:off x="5473371" y="3872622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5D176A-AF28-4138-85E6-C31EF65308C7}"/>
              </a:ext>
            </a:extLst>
          </p:cNvPr>
          <p:cNvSpPr/>
          <p:nvPr/>
        </p:nvSpPr>
        <p:spPr>
          <a:xfrm>
            <a:off x="5473371" y="429773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C7E9EE4-DE02-4998-8947-0C27ACEC3C4A}"/>
              </a:ext>
            </a:extLst>
          </p:cNvPr>
          <p:cNvSpPr/>
          <p:nvPr/>
        </p:nvSpPr>
        <p:spPr>
          <a:xfrm>
            <a:off x="5473371" y="4694797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A6609F-D270-4E57-98CB-179E3F109937}"/>
              </a:ext>
            </a:extLst>
          </p:cNvPr>
          <p:cNvSpPr/>
          <p:nvPr/>
        </p:nvSpPr>
        <p:spPr>
          <a:xfrm>
            <a:off x="5473371" y="5119906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30A5DF-9794-4F44-AACA-6A0281D77B83}"/>
              </a:ext>
            </a:extLst>
          </p:cNvPr>
          <p:cNvSpPr txBox="1"/>
          <p:nvPr/>
        </p:nvSpPr>
        <p:spPr>
          <a:xfrm>
            <a:off x="5587671" y="2077037"/>
            <a:ext cx="685800" cy="3312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67%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16%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0%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2% 0%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0%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2%</a:t>
            </a:r>
          </a:p>
          <a:p>
            <a:pPr algn="r">
              <a:lnSpc>
                <a:spcPts val="3200"/>
              </a:lnSpc>
            </a:pPr>
            <a:r>
              <a:rPr lang="en-US" sz="13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14%</a:t>
            </a:r>
          </a:p>
        </p:txBody>
      </p:sp>
    </p:spTree>
    <p:extLst>
      <p:ext uri="{BB962C8B-B14F-4D97-AF65-F5344CB8AC3E}">
        <p14:creationId xmlns:p14="http://schemas.microsoft.com/office/powerpoint/2010/main" val="288163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COVID-19 Upcoming Webinars and Programs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90600"/>
            <a:ext cx="8246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We’ll make weekly announcements and post registration links on the COVID-19 webpage: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39464-C2F6-450D-A3DF-17C341967287}"/>
              </a:ext>
            </a:extLst>
          </p:cNvPr>
          <p:cNvSpPr/>
          <p:nvPr/>
        </p:nvSpPr>
        <p:spPr>
          <a:xfrm>
            <a:off x="6096000" y="320040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D0C9E5-EC07-4F86-B742-1CC029B14C95}"/>
              </a:ext>
            </a:extLst>
          </p:cNvPr>
          <p:cNvSpPr/>
          <p:nvPr/>
        </p:nvSpPr>
        <p:spPr>
          <a:xfrm>
            <a:off x="6096000" y="361570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52F9A4-8B4D-4A1D-821D-478B6773A9E3}"/>
              </a:ext>
            </a:extLst>
          </p:cNvPr>
          <p:cNvSpPr/>
          <p:nvPr/>
        </p:nvSpPr>
        <p:spPr>
          <a:xfrm>
            <a:off x="6096000" y="399077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D3E48F-F9B2-4874-A452-F84645AE1682}"/>
              </a:ext>
            </a:extLst>
          </p:cNvPr>
          <p:cNvSpPr/>
          <p:nvPr/>
        </p:nvSpPr>
        <p:spPr>
          <a:xfrm>
            <a:off x="6096000" y="436275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9F28E5-F760-40DD-BC40-4C148069EB32}"/>
              </a:ext>
            </a:extLst>
          </p:cNvPr>
          <p:cNvSpPr/>
          <p:nvPr/>
        </p:nvSpPr>
        <p:spPr>
          <a:xfrm>
            <a:off x="440452" y="2292591"/>
            <a:ext cx="82463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Adapting Streets for Safe Outdoor Social Distancing – May 15, 2:00 – 3:00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Best Practices for Remote Meetings – May 19, 2:00 – 3:30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Bike Sharing/libraries and matching – May 22, 1:00 – 2:00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Best Practices for Teleworking  - May 26, 11:00 – 12:30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Incident Management Practices during COVID-19 - TBA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5Ps that aren’t Pandemic: strategies for small businesses - TBA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Regional Bike Match Program: matching those in need of a bike with those who have one to spare- TBA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85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55713" y="1295400"/>
            <a:ext cx="7812087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5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/>
              <a:t>Thank You!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6030" y="4981575"/>
            <a:ext cx="4342770" cy="1209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sz="2800" dirty="0">
                <a:solidFill>
                  <a:srgbClr val="74B0C1"/>
                </a:solidFill>
              </a:rPr>
              <a:t>Questions?</a:t>
            </a:r>
          </a:p>
          <a:p>
            <a:pPr>
              <a:lnSpc>
                <a:spcPts val="2900"/>
              </a:lnSpc>
            </a:pPr>
            <a:r>
              <a:rPr lang="en-US" sz="2800" dirty="0">
                <a:solidFill>
                  <a:srgbClr val="74B0C1"/>
                </a:solidFill>
              </a:rPr>
              <a:t>Contact: Patty Elkis</a:t>
            </a:r>
          </a:p>
          <a:p>
            <a:pPr>
              <a:lnSpc>
                <a:spcPts val="2900"/>
              </a:lnSpc>
            </a:pPr>
            <a:r>
              <a:rPr lang="en-US" sz="2800" dirty="0">
                <a:solidFill>
                  <a:srgbClr val="74B0C1"/>
                </a:solidFill>
              </a:rPr>
              <a:t>pelkis@dvrpc.org</a:t>
            </a:r>
          </a:p>
        </p:txBody>
      </p:sp>
    </p:spTree>
    <p:extLst>
      <p:ext uri="{BB962C8B-B14F-4D97-AF65-F5344CB8AC3E}">
        <p14:creationId xmlns:p14="http://schemas.microsoft.com/office/powerpoint/2010/main" val="106508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0" dirty="0"/>
              <a:t>82</a:t>
            </a:r>
            <a:r>
              <a:rPr lang="en-US" dirty="0"/>
              <a:t> Total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EA60C-D545-41DB-B37D-309D28A2CD6A}"/>
              </a:ext>
            </a:extLst>
          </p:cNvPr>
          <p:cNvSpPr txBox="1">
            <a:spLocks/>
          </p:cNvSpPr>
          <p:nvPr/>
        </p:nvSpPr>
        <p:spPr>
          <a:xfrm>
            <a:off x="914400" y="3276600"/>
            <a:ext cx="8229600" cy="121140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Survey Open April 14-22, 2020</a:t>
            </a:r>
          </a:p>
          <a:p>
            <a:pPr marL="0" indent="0">
              <a:lnSpc>
                <a:spcPts val="29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06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90600"/>
            <a:ext cx="82463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Aside from police, fire, and emergency management staff, what is the status of the majority of municipal staff? (choose one)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67AEB5-30A8-4C35-A99D-0E35B8F5C739}"/>
              </a:ext>
            </a:extLst>
          </p:cNvPr>
          <p:cNvSpPr/>
          <p:nvPr/>
        </p:nvSpPr>
        <p:spPr>
          <a:xfrm>
            <a:off x="533400" y="5334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Other = staff rotating/splitting time between office and home - 25</a:t>
            </a:r>
          </a:p>
        </p:txBody>
      </p:sp>
      <p:pic>
        <p:nvPicPr>
          <p:cNvPr id="6" name="Picture 5" descr="table4504690940.png">
            <a:extLst>
              <a:ext uri="{FF2B5EF4-FFF2-40B4-BE49-F238E27FC236}">
                <a16:creationId xmlns:a16="http://schemas.microsoft.com/office/drawing/2014/main" id="{411F4A29-2C67-4256-B9E4-9F4048CCB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45" y="2828413"/>
            <a:ext cx="7446608" cy="21813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0139464-C2F6-450D-A3DF-17C341967287}"/>
              </a:ext>
            </a:extLst>
          </p:cNvPr>
          <p:cNvSpPr/>
          <p:nvPr/>
        </p:nvSpPr>
        <p:spPr>
          <a:xfrm>
            <a:off x="6096000" y="320040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D0C9E5-EC07-4F86-B742-1CC029B14C95}"/>
              </a:ext>
            </a:extLst>
          </p:cNvPr>
          <p:cNvSpPr/>
          <p:nvPr/>
        </p:nvSpPr>
        <p:spPr>
          <a:xfrm>
            <a:off x="6096000" y="361570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52F9A4-8B4D-4A1D-821D-478B6773A9E3}"/>
              </a:ext>
            </a:extLst>
          </p:cNvPr>
          <p:cNvSpPr/>
          <p:nvPr/>
        </p:nvSpPr>
        <p:spPr>
          <a:xfrm>
            <a:off x="6096000" y="399077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D3E48F-F9B2-4874-A452-F84645AE1682}"/>
              </a:ext>
            </a:extLst>
          </p:cNvPr>
          <p:cNvSpPr/>
          <p:nvPr/>
        </p:nvSpPr>
        <p:spPr>
          <a:xfrm>
            <a:off x="6096000" y="436275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8A9144-B04B-4AF7-BE59-D1709FD1A3C4}"/>
              </a:ext>
            </a:extLst>
          </p:cNvPr>
          <p:cNvSpPr txBox="1"/>
          <p:nvPr/>
        </p:nvSpPr>
        <p:spPr>
          <a:xfrm>
            <a:off x="6096000" y="3100429"/>
            <a:ext cx="685800" cy="1623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21%</a:t>
            </a:r>
          </a:p>
          <a:p>
            <a:pPr algn="r">
              <a:lnSpc>
                <a:spcPts val="3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46%</a:t>
            </a:r>
          </a:p>
          <a:p>
            <a:pPr algn="r">
              <a:lnSpc>
                <a:spcPts val="3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2%</a:t>
            </a:r>
          </a:p>
          <a:p>
            <a:pPr algn="r">
              <a:lnSpc>
                <a:spcPts val="3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316338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14400"/>
            <a:ext cx="824634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Which municipal operations are you able to continue during this time? (check all that apply)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67AEB5-30A8-4C35-A99D-0E35B8F5C739}"/>
              </a:ext>
            </a:extLst>
          </p:cNvPr>
          <p:cNvSpPr/>
          <p:nvPr/>
        </p:nvSpPr>
        <p:spPr>
          <a:xfrm>
            <a:off x="457200" y="6044625"/>
            <a:ext cx="861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Other =  Review/process permits; perform essential municipal functions only; hold public meetings  </a:t>
            </a:r>
            <a:endParaRPr lang="en-US" sz="1600" i="1" dirty="0">
              <a:solidFill>
                <a:srgbClr val="689CB4"/>
              </a:solidFill>
            </a:endParaRPr>
          </a:p>
        </p:txBody>
      </p:sp>
      <p:pic>
        <p:nvPicPr>
          <p:cNvPr id="13" name="Picture 12" descr="table4504690950.png">
            <a:extLst>
              <a:ext uri="{FF2B5EF4-FFF2-40B4-BE49-F238E27FC236}">
                <a16:creationId xmlns:a16="http://schemas.microsoft.com/office/drawing/2014/main" id="{403FE661-7C1C-442C-9FA9-7013FF4EA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05000"/>
            <a:ext cx="5791200" cy="397779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0139464-C2F6-450D-A3DF-17C341967287}"/>
              </a:ext>
            </a:extLst>
          </p:cNvPr>
          <p:cNvSpPr/>
          <p:nvPr/>
        </p:nvSpPr>
        <p:spPr>
          <a:xfrm>
            <a:off x="4953000" y="2165767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8174C3-157C-4F7A-842B-9090F63E5ABA}"/>
              </a:ext>
            </a:extLst>
          </p:cNvPr>
          <p:cNvSpPr/>
          <p:nvPr/>
        </p:nvSpPr>
        <p:spPr>
          <a:xfrm>
            <a:off x="4953000" y="247290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22A9DB-B23C-435D-97AB-554234A69435}"/>
              </a:ext>
            </a:extLst>
          </p:cNvPr>
          <p:cNvSpPr/>
          <p:nvPr/>
        </p:nvSpPr>
        <p:spPr>
          <a:xfrm>
            <a:off x="4953000" y="281580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FF3A90-36D3-4255-BED2-0E82FE9CD912}"/>
              </a:ext>
            </a:extLst>
          </p:cNvPr>
          <p:cNvSpPr/>
          <p:nvPr/>
        </p:nvSpPr>
        <p:spPr>
          <a:xfrm>
            <a:off x="4953000" y="321901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0AFF47-1AD6-40C6-9038-CD3404C449AF}"/>
              </a:ext>
            </a:extLst>
          </p:cNvPr>
          <p:cNvSpPr/>
          <p:nvPr/>
        </p:nvSpPr>
        <p:spPr>
          <a:xfrm>
            <a:off x="4953000" y="352145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CD1B82-EB7E-484A-930B-0E2AB96D3D6F}"/>
              </a:ext>
            </a:extLst>
          </p:cNvPr>
          <p:cNvSpPr/>
          <p:nvPr/>
        </p:nvSpPr>
        <p:spPr>
          <a:xfrm>
            <a:off x="4953000" y="3831132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B4ADA0-C472-4660-BEC9-A9F26C74DF2E}"/>
              </a:ext>
            </a:extLst>
          </p:cNvPr>
          <p:cNvSpPr/>
          <p:nvPr/>
        </p:nvSpPr>
        <p:spPr>
          <a:xfrm>
            <a:off x="4953000" y="412941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F24B49-F378-4941-9374-4EC59E7F6202}"/>
              </a:ext>
            </a:extLst>
          </p:cNvPr>
          <p:cNvSpPr/>
          <p:nvPr/>
        </p:nvSpPr>
        <p:spPr>
          <a:xfrm>
            <a:off x="5116226" y="4479223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0A33504-7493-4BE0-8944-CFFE718141E7}"/>
              </a:ext>
            </a:extLst>
          </p:cNvPr>
          <p:cNvSpPr/>
          <p:nvPr/>
        </p:nvSpPr>
        <p:spPr>
          <a:xfrm>
            <a:off x="4953000" y="489871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5410B1E-B184-496E-9EB1-45D82F9828F2}"/>
              </a:ext>
            </a:extLst>
          </p:cNvPr>
          <p:cNvSpPr/>
          <p:nvPr/>
        </p:nvSpPr>
        <p:spPr>
          <a:xfrm>
            <a:off x="4953000" y="5380247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D42661-5E0A-41DA-8BD9-9BA9AA954EAA}"/>
              </a:ext>
            </a:extLst>
          </p:cNvPr>
          <p:cNvSpPr txBox="1"/>
          <p:nvPr/>
        </p:nvSpPr>
        <p:spPr>
          <a:xfrm>
            <a:off x="5085124" y="2037693"/>
            <a:ext cx="685800" cy="3567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72%</a:t>
            </a:r>
          </a:p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31%</a:t>
            </a:r>
          </a:p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6%</a:t>
            </a:r>
          </a:p>
          <a:p>
            <a:pPr algn="r">
              <a:lnSpc>
                <a:spcPts val="2400"/>
              </a:lnSpc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ts val="7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65%</a:t>
            </a:r>
          </a:p>
          <a:p>
            <a:pPr algn="r">
              <a:lnSpc>
                <a:spcPts val="29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30%</a:t>
            </a:r>
          </a:p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88%</a:t>
            </a:r>
          </a:p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52%</a:t>
            </a:r>
          </a:p>
          <a:p>
            <a:pPr algn="r">
              <a:lnSpc>
                <a:spcPts val="24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94%</a:t>
            </a:r>
          </a:p>
          <a:p>
            <a:pPr algn="r">
              <a:lnSpc>
                <a:spcPts val="2400"/>
              </a:lnSpc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ts val="7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81%</a:t>
            </a:r>
          </a:p>
          <a:p>
            <a:pPr algn="r">
              <a:lnSpc>
                <a:spcPts val="2400"/>
              </a:lnSpc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ts val="1300"/>
              </a:lnSpc>
            </a:pP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49408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990600"/>
            <a:ext cx="8246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Which Muni services are not being provided due to COVID-19?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139464-C2F6-450D-A3DF-17C341967287}"/>
              </a:ext>
            </a:extLst>
          </p:cNvPr>
          <p:cNvSpPr/>
          <p:nvPr/>
        </p:nvSpPr>
        <p:spPr>
          <a:xfrm>
            <a:off x="6096000" y="320040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D0C9E5-EC07-4F86-B742-1CC029B14C95}"/>
              </a:ext>
            </a:extLst>
          </p:cNvPr>
          <p:cNvSpPr/>
          <p:nvPr/>
        </p:nvSpPr>
        <p:spPr>
          <a:xfrm>
            <a:off x="6096000" y="361570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52F9A4-8B4D-4A1D-821D-478B6773A9E3}"/>
              </a:ext>
            </a:extLst>
          </p:cNvPr>
          <p:cNvSpPr/>
          <p:nvPr/>
        </p:nvSpPr>
        <p:spPr>
          <a:xfrm>
            <a:off x="6096000" y="3990771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D3E48F-F9B2-4874-A452-F84645AE1682}"/>
              </a:ext>
            </a:extLst>
          </p:cNvPr>
          <p:cNvSpPr/>
          <p:nvPr/>
        </p:nvSpPr>
        <p:spPr>
          <a:xfrm>
            <a:off x="6096000" y="436275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9F28E5-F760-40DD-BC40-4C148069EB32}"/>
              </a:ext>
            </a:extLst>
          </p:cNvPr>
          <p:cNvSpPr/>
          <p:nvPr/>
        </p:nvSpPr>
        <p:spPr>
          <a:xfrm>
            <a:off x="440452" y="2292591"/>
            <a:ext cx="82463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Permitting, inspections, code enforcement –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Libraries, parks, rec facilities, community events: closed and cancelled –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Limited Public Works: no street sweeping, grass cutting, road maintenance, sewer pump maintenance, bulk trash pick up –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Municipal Court closed – 1</a:t>
            </a:r>
          </a:p>
        </p:txBody>
      </p:sp>
    </p:spTree>
    <p:extLst>
      <p:ext uri="{BB962C8B-B14F-4D97-AF65-F5344CB8AC3E}">
        <p14:creationId xmlns:p14="http://schemas.microsoft.com/office/powerpoint/2010/main" val="259433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2" y="813881"/>
            <a:ext cx="824634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you planning to apply for emergency funds through the federal CARES Act?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FA6D82-2601-42E6-A3D0-271B38668F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04" y="4162514"/>
            <a:ext cx="9151804" cy="71428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7E509782-7101-41E3-B999-75952CDBE7E2}"/>
              </a:ext>
            </a:extLst>
          </p:cNvPr>
          <p:cNvSpPr txBox="1">
            <a:spLocks/>
          </p:cNvSpPr>
          <p:nvPr/>
        </p:nvSpPr>
        <p:spPr>
          <a:xfrm>
            <a:off x="416380" y="4114800"/>
            <a:ext cx="8229600" cy="75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Q5: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192A9F-1BBE-48C6-A6CD-6B8CEC72D1DF}"/>
              </a:ext>
            </a:extLst>
          </p:cNvPr>
          <p:cNvSpPr/>
          <p:nvPr/>
        </p:nvSpPr>
        <p:spPr>
          <a:xfrm>
            <a:off x="459377" y="4953000"/>
            <a:ext cx="82463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yes, which relief program?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CAF114-5DF5-45AD-989B-D1A9E05E6C71}"/>
              </a:ext>
            </a:extLst>
          </p:cNvPr>
          <p:cNvSpPr/>
          <p:nvPr/>
        </p:nvSpPr>
        <p:spPr>
          <a:xfrm>
            <a:off x="448491" y="5486400"/>
            <a:ext cx="8246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FEMA/PEMA – 3</a:t>
            </a:r>
          </a:p>
          <a:p>
            <a:pPr>
              <a:lnSpc>
                <a:spcPts val="3000"/>
              </a:lnSpc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Lost revenue/economic relief – 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4331B1-5B04-4526-AF04-032BED085991}"/>
              </a:ext>
            </a:extLst>
          </p:cNvPr>
          <p:cNvSpPr/>
          <p:nvPr/>
        </p:nvSpPr>
        <p:spPr>
          <a:xfrm>
            <a:off x="7696200" y="4162514"/>
            <a:ext cx="1447800" cy="685800"/>
          </a:xfrm>
          <a:prstGeom prst="rect">
            <a:avLst/>
          </a:prstGeom>
          <a:solidFill>
            <a:srgbClr val="245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table4504690960.png">
            <a:extLst>
              <a:ext uri="{FF2B5EF4-FFF2-40B4-BE49-F238E27FC236}">
                <a16:creationId xmlns:a16="http://schemas.microsoft.com/office/drawing/2014/main" id="{1958D81F-8777-48F5-818B-33AE4C7239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593" y="1903186"/>
            <a:ext cx="7457495" cy="175441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98AB7D71-87D6-4108-A5D8-842FD2D607E5}"/>
              </a:ext>
            </a:extLst>
          </p:cNvPr>
          <p:cNvGrpSpPr/>
          <p:nvPr/>
        </p:nvGrpSpPr>
        <p:grpSpPr>
          <a:xfrm>
            <a:off x="4800600" y="2090254"/>
            <a:ext cx="914400" cy="1191160"/>
            <a:chOff x="-1894859" y="1994388"/>
            <a:chExt cx="914400" cy="11911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139464-C2F6-450D-A3DF-17C341967287}"/>
                </a:ext>
              </a:extLst>
            </p:cNvPr>
            <p:cNvSpPr/>
            <p:nvPr/>
          </p:nvSpPr>
          <p:spPr>
            <a:xfrm>
              <a:off x="-1894859" y="2124587"/>
              <a:ext cx="914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D0C9E5-EC07-4F86-B742-1CC029B14C95}"/>
                </a:ext>
              </a:extLst>
            </p:cNvPr>
            <p:cNvSpPr/>
            <p:nvPr/>
          </p:nvSpPr>
          <p:spPr>
            <a:xfrm>
              <a:off x="-1894859" y="2539891"/>
              <a:ext cx="914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E52F9A4-8B4D-4A1D-821D-478B6773A9E3}"/>
                </a:ext>
              </a:extLst>
            </p:cNvPr>
            <p:cNvSpPr/>
            <p:nvPr/>
          </p:nvSpPr>
          <p:spPr>
            <a:xfrm>
              <a:off x="-1894859" y="2914958"/>
              <a:ext cx="914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F8A9144-B04B-4AF7-BE59-D1709FD1A3C4}"/>
                </a:ext>
              </a:extLst>
            </p:cNvPr>
            <p:cNvSpPr txBox="1"/>
            <p:nvPr/>
          </p:nvSpPr>
          <p:spPr>
            <a:xfrm>
              <a:off x="-1894859" y="1994388"/>
              <a:ext cx="685800" cy="1191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3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</a:rPr>
                <a:t>31%</a:t>
              </a:r>
            </a:p>
            <a:p>
              <a:pPr algn="r">
                <a:lnSpc>
                  <a:spcPts val="3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</a:rPr>
                <a:t>15%</a:t>
              </a:r>
            </a:p>
            <a:p>
              <a:pPr algn="r">
                <a:lnSpc>
                  <a:spcPts val="3000"/>
                </a:lnSpc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</a:rPr>
                <a:t>54%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118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440453" y="990600"/>
            <a:ext cx="8093948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you interested in any of the following technical assistance resources provided by DVRPC and partners? (check all that apply)</a:t>
            </a:r>
          </a:p>
        </p:txBody>
      </p:sp>
      <p:pic>
        <p:nvPicPr>
          <p:cNvPr id="13" name="Picture 12" descr="table4504690980.png">
            <a:extLst>
              <a:ext uri="{FF2B5EF4-FFF2-40B4-BE49-F238E27FC236}">
                <a16:creationId xmlns:a16="http://schemas.microsoft.com/office/drawing/2014/main" id="{05294811-27F4-4DA3-BFD3-06336B045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2" y="2469710"/>
            <a:ext cx="6488002" cy="36262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A86A0EA-9819-44A2-A623-0C2063B680C7}"/>
              </a:ext>
            </a:extLst>
          </p:cNvPr>
          <p:cNvSpPr/>
          <p:nvPr/>
        </p:nvSpPr>
        <p:spPr>
          <a:xfrm>
            <a:off x="5715000" y="2808417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B4CAB5-B5B4-4AAA-B02D-00BEA653C82F}"/>
              </a:ext>
            </a:extLst>
          </p:cNvPr>
          <p:cNvSpPr/>
          <p:nvPr/>
        </p:nvSpPr>
        <p:spPr>
          <a:xfrm>
            <a:off x="5715000" y="3147124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DEB078-9018-4F35-9407-87CEC1E16726}"/>
              </a:ext>
            </a:extLst>
          </p:cNvPr>
          <p:cNvSpPr/>
          <p:nvPr/>
        </p:nvSpPr>
        <p:spPr>
          <a:xfrm>
            <a:off x="5715000" y="3824538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1D92B3-E549-47F6-9293-BE8B68D43F4E}"/>
              </a:ext>
            </a:extLst>
          </p:cNvPr>
          <p:cNvSpPr/>
          <p:nvPr/>
        </p:nvSpPr>
        <p:spPr>
          <a:xfrm>
            <a:off x="5715000" y="4507262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013118-DE57-4BF0-9FAE-32BC0B6A89CD}"/>
              </a:ext>
            </a:extLst>
          </p:cNvPr>
          <p:cNvSpPr txBox="1"/>
          <p:nvPr/>
        </p:nvSpPr>
        <p:spPr>
          <a:xfrm>
            <a:off x="5715000" y="2599008"/>
            <a:ext cx="685800" cy="2159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74%</a:t>
            </a:r>
          </a:p>
          <a:p>
            <a:pPr algn="r">
              <a:lnSpc>
                <a:spcPts val="25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67%</a:t>
            </a:r>
          </a:p>
          <a:p>
            <a:pPr algn="r">
              <a:lnSpc>
                <a:spcPts val="3000"/>
              </a:lnSpc>
            </a:pPr>
            <a:endParaRPr lang="en-US" sz="118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ts val="24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46%</a:t>
            </a:r>
          </a:p>
          <a:p>
            <a:pPr algn="r">
              <a:lnSpc>
                <a:spcPts val="3000"/>
              </a:lnSpc>
            </a:pPr>
            <a:endParaRPr lang="en-US" sz="118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ts val="26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28%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4F595F-2518-42B4-9B8F-4B83D63F1F32}"/>
              </a:ext>
            </a:extLst>
          </p:cNvPr>
          <p:cNvSpPr/>
          <p:nvPr/>
        </p:nvSpPr>
        <p:spPr>
          <a:xfrm>
            <a:off x="5715000" y="5039439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3762A6-4E80-4922-B579-92D7466D2814}"/>
              </a:ext>
            </a:extLst>
          </p:cNvPr>
          <p:cNvSpPr/>
          <p:nvPr/>
        </p:nvSpPr>
        <p:spPr>
          <a:xfrm>
            <a:off x="5715000" y="5492060"/>
            <a:ext cx="914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E1B485-8F9A-4075-A967-DC0DB4B2039C}"/>
              </a:ext>
            </a:extLst>
          </p:cNvPr>
          <p:cNvSpPr/>
          <p:nvPr/>
        </p:nvSpPr>
        <p:spPr>
          <a:xfrm>
            <a:off x="1828800" y="4835073"/>
            <a:ext cx="4572000" cy="9101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30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33%</a:t>
            </a:r>
          </a:p>
          <a:p>
            <a:pPr algn="r">
              <a:lnSpc>
                <a:spcPts val="4100"/>
              </a:lnSpc>
            </a:pPr>
            <a:r>
              <a:rPr lang="en-US" sz="118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36%</a:t>
            </a:r>
            <a:endParaRPr lang="en-US" sz="1180" dirty="0"/>
          </a:p>
        </p:txBody>
      </p:sp>
    </p:spTree>
    <p:extLst>
      <p:ext uri="{BB962C8B-B14F-4D97-AF65-F5344CB8AC3E}">
        <p14:creationId xmlns:p14="http://schemas.microsoft.com/office/powerpoint/2010/main" val="553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Q7: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304800" y="914400"/>
            <a:ext cx="82463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Promising Practices Implemented or Observed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16D3DF-FC91-4CFC-94B7-8987C474A4E7}"/>
              </a:ext>
            </a:extLst>
          </p:cNvPr>
          <p:cNvSpPr/>
          <p:nvPr/>
        </p:nvSpPr>
        <p:spPr>
          <a:xfrm>
            <a:off x="304800" y="1600200"/>
            <a:ext cx="855114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Homeless Shelters for those with COVID-19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 up testing sites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Designated street parking  spaces for restaurant curb-side pickup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Providing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wifi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access in parking lots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Online park and recreation activity for residents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Online list of locally operating businesses and their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Amnesty period for permits,  paying EIT, and real estate taxes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Church, school district and police food distribution to those in need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Websites showing assistance programs for employee benefits, food bank locations, and mortgage, rent and utility bill relief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Using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Nixle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provide COVID-19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4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Q8: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3C74B6-5D2E-41B8-96E6-8CC60FA9F685}"/>
              </a:ext>
            </a:extLst>
          </p:cNvPr>
          <p:cNvSpPr/>
          <p:nvPr/>
        </p:nvSpPr>
        <p:spPr>
          <a:xfrm>
            <a:off x="152400" y="838200"/>
            <a:ext cx="8839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municipal official, what are you most worried about?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077225-1D0B-48B3-A2CD-D95ED52B1F32}"/>
              </a:ext>
            </a:extLst>
          </p:cNvPr>
          <p:cNvSpPr/>
          <p:nvPr/>
        </p:nvSpPr>
        <p:spPr>
          <a:xfrm>
            <a:off x="304800" y="1447800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Declining tax revenue impacts on municipal operations and staffing – 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Local small business/Main Street closures –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Residents’ and employees’ health and safety/how to go back to work safely – 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Economic recession –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Second wave of infections –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will be the new normal –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will already distressed towns recover –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 less public participation and volunteerism –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Backlash from residents displeased with gov’t response –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Mass transit –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Psychological aftermath of fear and mistrust – 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19863"/>
      </p:ext>
    </p:extLst>
  </p:cSld>
  <p:clrMapOvr>
    <a:masterClrMapping/>
  </p:clrMapOvr>
</p:sld>
</file>

<file path=ppt/theme/theme1.xml><?xml version="1.0" encoding="utf-8"?>
<a:theme xmlns:a="http://schemas.openxmlformats.org/drawingml/2006/main" name="DVRP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740</Words>
  <Application>Microsoft Office PowerPoint</Application>
  <PresentationFormat>On-screen Show (4:3)</PresentationFormat>
  <Paragraphs>114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DVRPC</vt:lpstr>
      <vt:lpstr>COVID-19 Survey for Municipalities</vt:lpstr>
      <vt:lpstr>82 Total Responses</vt:lpstr>
      <vt:lpstr>Q1:</vt:lpstr>
      <vt:lpstr>Q2:</vt:lpstr>
      <vt:lpstr>Q3:</vt:lpstr>
      <vt:lpstr>Q4:</vt:lpstr>
      <vt:lpstr>Q6:</vt:lpstr>
      <vt:lpstr>Q7:</vt:lpstr>
      <vt:lpstr>Q8:</vt:lpstr>
      <vt:lpstr>Q9:</vt:lpstr>
      <vt:lpstr>Q10:</vt:lpstr>
      <vt:lpstr>COVID-19 Upcoming Webinars and Programs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Dean, Kimberly</dc:creator>
  <cp:lastModifiedBy>Patty Elkis</cp:lastModifiedBy>
  <cp:revision>56</cp:revision>
  <dcterms:created xsi:type="dcterms:W3CDTF">2018-05-30T21:01:14Z</dcterms:created>
  <dcterms:modified xsi:type="dcterms:W3CDTF">2020-05-01T16:30:08Z</dcterms:modified>
</cp:coreProperties>
</file>